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17D28AA-2ACE-4F7D-B795-D9C53606A47D}"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12C681-3795-497B-88C8-398E63A455D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00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17D28AA-2ACE-4F7D-B795-D9C53606A47D}"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423266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17D28AA-2ACE-4F7D-B795-D9C53606A47D}"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2128909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17D28AA-2ACE-4F7D-B795-D9C53606A47D}"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2275528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17D28AA-2ACE-4F7D-B795-D9C53606A47D}"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12C681-3795-497B-88C8-398E63A455D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411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17D28AA-2ACE-4F7D-B795-D9C53606A47D}" type="datetimeFigureOut">
              <a:rPr lang="ru-RU" smtClean="0"/>
              <a:t>04.11.2020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66236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17D28AA-2ACE-4F7D-B795-D9C53606A47D}" type="datetimeFigureOut">
              <a:rPr lang="ru-RU" smtClean="0"/>
              <a:t>04.11.2020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2075130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17D28AA-2ACE-4F7D-B795-D9C53606A47D}" type="datetimeFigureOut">
              <a:rPr lang="ru-RU" smtClean="0"/>
              <a:t>04.11.2020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185978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17D28AA-2ACE-4F7D-B795-D9C53606A47D}" type="datetimeFigureOut">
              <a:rPr lang="ru-RU" smtClean="0"/>
              <a:t>04.11.2020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168152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17D28AA-2ACE-4F7D-B795-D9C53606A47D}" type="datetimeFigureOut">
              <a:rPr lang="ru-RU" smtClean="0"/>
              <a:t>04.11.2020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D12C681-3795-497B-88C8-398E63A455D9}" type="slidenum">
              <a:rPr lang="ru-RU" smtClean="0"/>
              <a:t>‹#›</a:t>
            </a:fld>
            <a:endParaRPr lang="ru-RU"/>
          </a:p>
        </p:txBody>
      </p:sp>
    </p:spTree>
    <p:extLst>
      <p:ext uri="{BB962C8B-B14F-4D97-AF65-F5344CB8AC3E}">
        <p14:creationId xmlns:p14="http://schemas.microsoft.com/office/powerpoint/2010/main" val="692610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17D28AA-2ACE-4F7D-B795-D9C53606A47D}" type="datetimeFigureOut">
              <a:rPr lang="ru-RU" smtClean="0"/>
              <a:t>04.11.2020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12C681-3795-497B-88C8-398E63A455D9}" type="slidenum">
              <a:rPr lang="ru-RU" smtClean="0"/>
              <a:t>‹#›</a:t>
            </a:fld>
            <a:endParaRPr lang="ru-RU"/>
          </a:p>
        </p:txBody>
      </p:sp>
    </p:spTree>
    <p:extLst>
      <p:ext uri="{BB962C8B-B14F-4D97-AF65-F5344CB8AC3E}">
        <p14:creationId xmlns:p14="http://schemas.microsoft.com/office/powerpoint/2010/main" val="351763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17D28AA-2ACE-4F7D-B795-D9C53606A47D}" type="datetimeFigureOut">
              <a:rPr lang="ru-RU" smtClean="0"/>
              <a:t>04.11.2020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D12C681-3795-497B-88C8-398E63A455D9}"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273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516511"/>
          </a:xfrm>
        </p:spPr>
        <p:txBody>
          <a:bodyPr>
            <a:normAutofit fontScale="90000"/>
          </a:bodyPr>
          <a:lstStyle/>
          <a:p>
            <a:pPr algn="ctr"/>
            <a:r>
              <a:rPr lang="ru-RU" sz="4000" b="1" dirty="0">
                <a:latin typeface="Times New Roman" panose="02020603050405020304" pitchFamily="18" charset="0"/>
                <a:cs typeface="Times New Roman" panose="02020603050405020304" pitchFamily="18" charset="0"/>
              </a:rPr>
              <a:t>ОГРАНИЧЕНИЯ И ТРЕБОВАНИЯ К </a:t>
            </a:r>
            <a:r>
              <a:rPr lang="ru-RU" sz="4000" b="1" dirty="0" smtClean="0">
                <a:latin typeface="Times New Roman" panose="02020603050405020304" pitchFamily="18" charset="0"/>
                <a:cs typeface="Times New Roman" panose="02020603050405020304" pitchFamily="18" charset="0"/>
              </a:rPr>
              <a:t>ОРГАНИЗАЦИОННОЙ СТРУКТУРЕ. </a:t>
            </a:r>
            <a:br>
              <a:rPr lang="ru-RU" sz="4000" b="1" dirty="0" smtClean="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4000" b="1" dirty="0" smtClean="0">
                <a:latin typeface="Times New Roman" panose="02020603050405020304" pitchFamily="18" charset="0"/>
                <a:cs typeface="Times New Roman" panose="02020603050405020304" pitchFamily="18" charset="0"/>
              </a:rPr>
              <a:t>ОСНОВНЫЕ </a:t>
            </a:r>
            <a:r>
              <a:rPr lang="ru-RU" sz="4000" b="1" dirty="0">
                <a:latin typeface="Times New Roman" panose="02020603050405020304" pitchFamily="18" charset="0"/>
                <a:cs typeface="Times New Roman" panose="02020603050405020304" pitchFamily="18" charset="0"/>
              </a:rPr>
              <a:t>ЧЕРТЫ СТРУКТУРЫ </a:t>
            </a:r>
            <a:r>
              <a:rPr lang="ru-RU" sz="4000" b="1" dirty="0" smtClean="0">
                <a:latin typeface="Times New Roman" panose="02020603050405020304" pitchFamily="18" charset="0"/>
                <a:cs typeface="Times New Roman" panose="02020603050405020304" pitchFamily="18" charset="0"/>
              </a:rPr>
              <a:t>ОРГАНИЗАЦИИ.</a:t>
            </a:r>
            <a:endParaRPr lang="ru-RU"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17</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1698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Невозможно определить, является организация централизованной или децентрализованной, если просто взглянуть на ее схему. Все зависит от того, как много и каких (по степени важности) решений организационные верхи сохраняют за собой и какие решения делегируются ими на нижестоящие уровни. Общеизвестно, что участие членов организации в принятии решений позитивным образом влияет на их мотивацию и удовлетворенность работой. В то же время децентрализованные решения могут служить интересам отдельных подразделений, но не соответствовать задачам организации в целом.</a:t>
            </a:r>
          </a:p>
          <a:p>
            <a:pPr algn="just"/>
            <a:r>
              <a:rPr lang="ru-RU" dirty="0" smtClean="0">
                <a:latin typeface="Times New Roman" panose="02020603050405020304" pitchFamily="18" charset="0"/>
                <a:cs typeface="Times New Roman" panose="02020603050405020304" pitchFamily="18" charset="0"/>
              </a:rPr>
              <a:t>Кроме того, децентрализация способствует более быстрому принятию управленческих решений, так как руководители нижних рангов находятся ближе к той или иной конкретной ситуации, требующей решения. Децентрализация также позволяет руководителям высшего звена экономить время и уделять большее внимание формированию стратегии пред-приятия и творчеству в инновационной деятельности. С другой стороны, централизация обеспечивает большее единство политики организации на всех ее управленческих уровнях.</a:t>
            </a:r>
          </a:p>
          <a:p>
            <a:pPr algn="just"/>
            <a:r>
              <a:rPr lang="ru-RU" dirty="0" smtClean="0">
                <a:latin typeface="Times New Roman" panose="02020603050405020304" pitchFamily="18" charset="0"/>
                <a:cs typeface="Times New Roman" panose="02020603050405020304" pitchFamily="18" charset="0"/>
              </a:rPr>
              <a:t>Ответ на вопрос, какова оптимальная степень централизации (децентрализации), зависит от множества факторов, в том числе ситуационных. Оптимизация здесь должна быть основана на совмещении преимуществ и централизованной и децентрализованной структур. Поиск соответствующего баланса между ними является важной и вечной организационной проблемой.</a:t>
            </a:r>
          </a:p>
          <a:p>
            <a:pPr algn="just"/>
            <a:r>
              <a:rPr lang="ru-RU" dirty="0" smtClean="0">
                <a:latin typeface="Times New Roman" panose="02020603050405020304" pitchFamily="18" charset="0"/>
                <a:cs typeface="Times New Roman" panose="02020603050405020304" pitchFamily="18" charset="0"/>
              </a:rPr>
              <a:t>Формализация</a:t>
            </a:r>
          </a:p>
          <a:p>
            <a:pPr algn="just"/>
            <a:r>
              <a:rPr lang="ru-RU" dirty="0" smtClean="0">
                <a:latin typeface="Times New Roman" panose="02020603050405020304" pitchFamily="18" charset="0"/>
                <a:cs typeface="Times New Roman" panose="02020603050405020304" pitchFamily="18" charset="0"/>
              </a:rPr>
              <a:t>Под формализацией в данном случае понимается степень, в которой обязанности и поведение стандартизированы, то есть четко определены (часто в форме письменных правил и инструкций). При очень формализованной работе служебные обязанности работника предоставляют ему минимум свободы действий относительно того, что должно быть сделано, когда и каким образом. И наоборот, если уровень формализации низок, поведение работников менее программированное, и они имеют большую степень свободы.</a:t>
            </a:r>
          </a:p>
          <a:p>
            <a:pPr algn="just"/>
            <a:r>
              <a:rPr lang="ru-RU" dirty="0" smtClean="0">
                <a:latin typeface="Times New Roman" panose="02020603050405020304" pitchFamily="18" charset="0"/>
                <a:cs typeface="Times New Roman" panose="02020603050405020304" pitchFamily="18" charset="0"/>
              </a:rPr>
              <a:t>Уровень формализации может широко варьироваться как между разными организациями, так и в пределах одной и той же организации. Известно, что есть целый ряд простейших неквалифицированных работ с повторяющимися операциями, которые легко поддаются высокой степени формализации. Чем большего профессионализма требует работа, тем </a:t>
            </a:r>
            <a:r>
              <a:rPr lang="ru-RU" dirty="0" err="1" smtClean="0">
                <a:latin typeface="Times New Roman" panose="02020603050405020304" pitchFamily="18" charset="0"/>
                <a:cs typeface="Times New Roman" panose="02020603050405020304" pitchFamily="18" charset="0"/>
              </a:rPr>
              <a:t>ме</a:t>
            </a:r>
            <a:r>
              <a:rPr lang="ru-RU" dirty="0" smtClean="0">
                <a:latin typeface="Times New Roman" panose="02020603050405020304" pitchFamily="18" charset="0"/>
                <a:cs typeface="Times New Roman" panose="02020603050405020304" pitchFamily="18" charset="0"/>
              </a:rPr>
              <a:t>-нее вероятно, что она может быть очень формализована.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38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Например, обязанности инженера, юриста, социального работника, журналиста и т. д. имеют низкую степень формализации.</a:t>
            </a:r>
          </a:p>
          <a:p>
            <a:pPr algn="just"/>
            <a:r>
              <a:rPr lang="ru-RU" dirty="0" smtClean="0">
                <a:latin typeface="Times New Roman" panose="02020603050405020304" pitchFamily="18" charset="0"/>
                <a:cs typeface="Times New Roman" panose="02020603050405020304" pitchFamily="18" charset="0"/>
              </a:rPr>
              <a:t>Следует подчеркнуть, что формализация той или иной работы зависит от ее уровня в организации. Так, работники, находящиеся на более высоких организационных ступенях, занимаются трудом, в котором мало повторяющихся, в буквальном смысле слова, действий. А их решения отличаются большей уникальностью. По мере того как повышается иерархический ранг руководителя, увеличивается и его свобода действий. Таким об-разом, на самых высших уровнях организации формализация оказывается наименьшей.</a:t>
            </a:r>
          </a:p>
          <a:p>
            <a:pPr algn="just"/>
            <a:r>
              <a:rPr lang="ru-RU" dirty="0" smtClean="0">
                <a:latin typeface="Times New Roman" panose="02020603050405020304" pitchFamily="18" charset="0"/>
                <a:cs typeface="Times New Roman" panose="02020603050405020304" pitchFamily="18" charset="0"/>
              </a:rPr>
              <a:t>Наконец, практика деятельности разных организаций демонстрирует различную степень формализации. На некоторых малых (особенно частных) предприятиях имеется немного формальных предписаний. И наоборот, во многих государственных организациях таким предписаниям нет числа. В целом степень формализации является важной характеристикой организации, определенным образом связанной с ее эффективностью.</a:t>
            </a:r>
          </a:p>
          <a:p>
            <a:pPr algn="just"/>
            <a:r>
              <a:rPr lang="ru-RU" b="1" dirty="0" smtClean="0">
                <a:latin typeface="Times New Roman" panose="02020603050405020304" pitchFamily="18" charset="0"/>
                <a:cs typeface="Times New Roman" panose="02020603050405020304" pitchFamily="18" charset="0"/>
              </a:rPr>
              <a:t>Сложность</a:t>
            </a:r>
          </a:p>
          <a:p>
            <a:pPr algn="just"/>
            <a:r>
              <a:rPr lang="ru-RU" dirty="0" smtClean="0">
                <a:latin typeface="Times New Roman" panose="02020603050405020304" pitchFamily="18" charset="0"/>
                <a:cs typeface="Times New Roman" panose="02020603050405020304" pitchFamily="18" charset="0"/>
              </a:rPr>
              <a:t>Степень сложности организации можно рассматривать как финальный аспект ее структуры. Под сложностью здесь имеется в виду уровень внутренней дифференциации, представленный в данной организации. Существует три основных типа дифференциации.</a:t>
            </a:r>
          </a:p>
          <a:p>
            <a:pPr algn="just"/>
            <a:r>
              <a:rPr lang="ru-RU" dirty="0" smtClean="0">
                <a:latin typeface="Times New Roman" panose="02020603050405020304" pitchFamily="18" charset="0"/>
                <a:cs typeface="Times New Roman" panose="02020603050405020304" pitchFamily="18" charset="0"/>
              </a:rPr>
              <a:t>Во-первых, организация может быть охарактеризована как вертикально сложная, исходя из количества различных управленческих уровней.</a:t>
            </a:r>
          </a:p>
          <a:p>
            <a:pPr algn="just"/>
            <a:r>
              <a:rPr lang="ru-RU" dirty="0" smtClean="0">
                <a:latin typeface="Times New Roman" panose="02020603050405020304" pitchFamily="18" charset="0"/>
                <a:cs typeface="Times New Roman" panose="02020603050405020304" pitchFamily="18" charset="0"/>
              </a:rPr>
              <a:t>Иначе говоря, чем длиннее иерархическая лестница, тем сложнее организация. По мере увеличения числа ступеней, находящихся между высшим руководством и подчиненными самого нижнего организационного уровня, возрастают потенциальные возможности для искажений при передаче ин-формации. Увеличиваются также трудности при координации решений управленческого персонала. Затруднительным становится для высшего руководства и внимательный контроль действий рядовых работников.</a:t>
            </a:r>
          </a:p>
        </p:txBody>
      </p:sp>
    </p:spTree>
    <p:extLst>
      <p:ext uri="{BB962C8B-B14F-4D97-AF65-F5344CB8AC3E}">
        <p14:creationId xmlns:p14="http://schemas.microsoft.com/office/powerpoint/2010/main" val="2232065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8970"/>
            <a:ext cx="12192000" cy="369331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Во-вторых, организация может быть охарактеризована как горизонтально сложная в той степени, в какой она содержит различные отделы и специализированные подразделения. По мере того как увеличиваются ряд различных, требующих специальных знаний и умений профессиональных занятий в рамках организации, ее численность и масштаб деятельности, возрастает и ее сложность. Соответственно становятся более трудными за-дачи координации или интеграции действий различных подразделений.</a:t>
            </a:r>
          </a:p>
          <a:p>
            <a:pPr algn="just"/>
            <a:r>
              <a:rPr lang="ru-RU" dirty="0" smtClean="0">
                <a:latin typeface="Times New Roman" panose="02020603050405020304" pitchFamily="18" charset="0"/>
                <a:cs typeface="Times New Roman" panose="02020603050405020304" pitchFamily="18" charset="0"/>
              </a:rPr>
              <a:t>Вертикальная и горизонтальная дифференциации взаимозависимы. Соответствующая вертикальная дифференциация может быть следствием увеличения горизонтальной дифференциации. По мере того как работа делится на отдельные компоненты, все в большей и большей степени необходима их координация.</a:t>
            </a:r>
          </a:p>
          <a:p>
            <a:pPr algn="just"/>
            <a:r>
              <a:rPr lang="ru-RU" dirty="0" smtClean="0">
                <a:latin typeface="Times New Roman" panose="02020603050405020304" pitchFamily="18" charset="0"/>
                <a:cs typeface="Times New Roman" panose="02020603050405020304" pitchFamily="18" charset="0"/>
              </a:rPr>
              <a:t>Наконец, в-третьих, сложность организации может быть обусловлена степенью ее пространственной дифференциации. Иначе говоря, те или иные подразделения (филиалы) организации порой находятся в </a:t>
            </a:r>
            <a:r>
              <a:rPr lang="ru-RU" smtClean="0">
                <a:latin typeface="Times New Roman" panose="02020603050405020304" pitchFamily="18" charset="0"/>
                <a:cs typeface="Times New Roman" panose="02020603050405020304" pitchFamily="18" charset="0"/>
              </a:rPr>
              <a:t>разных городах </a:t>
            </a:r>
            <a:r>
              <a:rPr lang="ru-RU" dirty="0" smtClean="0">
                <a:latin typeface="Times New Roman" panose="02020603050405020304" pitchFamily="18" charset="0"/>
                <a:cs typeface="Times New Roman" panose="02020603050405020304" pitchFamily="18" charset="0"/>
              </a:rPr>
              <a:t>страны или даже в разных странах. Та или иная географическая разбросанность подразделений организации также говорит соответствующим образом о степени ее сложности. Чем больше такая разбросанность, тем ощутимее в организации трудности коммуникации, координации и контроля.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669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Термин «организационная структура» сразу же вызывает в нашем воображении двумерную древовидную схему, состоящую из прямоугольников и соединяющих их линий. Эти прямоугольники показывают выполняемую работу и круг обязанностей и, таким образом, отображают разделение труда в организации. Относительное положение прямоугольников и соединяющие их линии показывают степень подчинения. Рассматриваемые соотношения ограничены двумя измерениями: вверх-вниз и поперек, так как мы оперируем с ограничивающим допущением, согласно которому организационная структура должна быть представлена на двумерной схеме, вычерчиваемой на плоской поверхности.</a:t>
            </a:r>
          </a:p>
          <a:p>
            <a:pPr algn="just"/>
            <a:r>
              <a:rPr lang="ru-RU" dirty="0" smtClean="0">
                <a:latin typeface="Times New Roman" panose="02020603050405020304" pitchFamily="18" charset="0"/>
                <a:cs typeface="Times New Roman" panose="02020603050405020304" pitchFamily="18" charset="0"/>
              </a:rPr>
              <a:t>В самой же организационной структуре не содержится ничего такого, что ограничивало бы нас в этом отношении. Кроме того, эти ограничения на структуру организации часто вызывают серьезные и дорогостоящие последствия. Назову только три из них. Во-первых, между отдельными частями организаций такого рода возникает не сотрудничество, а конкуренция. Говорят, что внутри организаций существует более сильная конкуренция, чем между организациями, и эта внутренняя конкуренция принимает значительно менее этичные формы. Во-вторых, обычный способ представления структуры организаций серьезно затрудняет определение задач отдельных подразделений и измерение соответствующих показателей качества работы вследствие большой взаимозависимости под-разделений, объединенных подобным образом. В-третьих, это способствует созданию организаций, сопротивляющихся изменениям, особенно изменениям их структуры; поэтому они перерождаются в бюрократические системы, не поддающиеся адаптации. Большинство таких организаций обучается крайне медленно, если обучается вообще.</a:t>
            </a:r>
          </a:p>
          <a:p>
            <a:pPr algn="just"/>
            <a:r>
              <a:rPr lang="ru-RU" dirty="0" smtClean="0">
                <a:latin typeface="Times New Roman" panose="02020603050405020304" pitchFamily="18" charset="0"/>
                <a:cs typeface="Times New Roman" panose="02020603050405020304" pitchFamily="18" charset="0"/>
              </a:rPr>
              <a:t>Эти недостатки можно и нужно преодолеть путем построения многомерной организационной структуры. </a:t>
            </a:r>
          </a:p>
          <a:p>
            <a:pPr algn="just"/>
            <a:r>
              <a:rPr lang="ru-RU" dirty="0" smtClean="0">
                <a:latin typeface="Times New Roman" panose="02020603050405020304" pitchFamily="18" charset="0"/>
                <a:cs typeface="Times New Roman" panose="02020603050405020304" pitchFamily="18" charset="0"/>
              </a:rPr>
              <a:t>Обычный способ изображения и представления организационной структуры приводит к дилемме, которая становится все более очевидной по мере того, как в организациях набирает силу движение за демократические принципы широкого участия рядовых членов в принятии решений. Эта дилемма вызвана двумя противоречивыми требованиями.</a:t>
            </a:r>
          </a:p>
          <a:p>
            <a:pPr algn="just"/>
            <a:r>
              <a:rPr lang="ru-RU" dirty="0" smtClean="0">
                <a:latin typeface="Times New Roman" panose="02020603050405020304" pitchFamily="18" charset="0"/>
                <a:cs typeface="Times New Roman" panose="02020603050405020304" pitchFamily="18" charset="0"/>
              </a:rPr>
              <a:t>Во-первых, существует требование иерархического построения организации. Сложные задания необходимо делить на части, которые могут быть выполнены отдельными работниками или группами. Чтобы крупное задание было выполнено успешно, необходимо координировать работу этих работников или групп.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61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координаторов много, то их деятельность также нуждается в координации и т. д. Эта иерархия порождает уровни власти, которые важны для эффективной организации выполнения большого числа взаимосвязанных задач.</a:t>
            </a:r>
          </a:p>
          <a:p>
            <a:pPr algn="just"/>
            <a:r>
              <a:rPr lang="ru-RU" dirty="0" smtClean="0">
                <a:latin typeface="Times New Roman" panose="02020603050405020304" pitchFamily="18" charset="0"/>
                <a:cs typeface="Times New Roman" panose="02020603050405020304" pitchFamily="18" charset="0"/>
              </a:rPr>
              <a:t>Во-вторых, существует требование демократического построения организации. В демократической организации ни один работник не может подчиняться какому-либо другому лицу, если последнее не подвергается контролю со стороны тех, над кем оно имеет некоторую власть.</a:t>
            </a:r>
          </a:p>
          <a:p>
            <a:pPr algn="just"/>
            <a:r>
              <a:rPr lang="ru-RU" dirty="0" smtClean="0">
                <a:latin typeface="Times New Roman" panose="02020603050405020304" pitchFamily="18" charset="0"/>
                <a:cs typeface="Times New Roman" panose="02020603050405020304" pitchFamily="18" charset="0"/>
              </a:rPr>
              <a:t>Можно ли такие организации, как промышленное предприятие, больница или университет, построить одновременно по иерархическому и демократическому принципу? Большинство людей полагает, что эти два организационных принципа несовместимы, и поэтому считает обязательным выбор того или иного принципа. В результате этого наше демократическое общество перенаселено автократическими организациями.</a:t>
            </a:r>
          </a:p>
          <a:p>
            <a:pPr algn="just"/>
            <a:r>
              <a:rPr lang="ru-RU" dirty="0" smtClean="0">
                <a:latin typeface="Times New Roman" panose="02020603050405020304" pitchFamily="18" charset="0"/>
                <a:cs typeface="Times New Roman" panose="02020603050405020304" pitchFamily="18" charset="0"/>
              </a:rPr>
              <a:t>Если устранить ограничение, налагаемое размерностью, и отказаться от изображения организационной структуры в форме традиционного дерева, нам не придется жертвовать ни иерархическим, ни демократическим принципами. Примером может служить «круговая» организация, являющаяся одновременно и иерархической, и демократической....Обычный способ графического представления организационной структуры в виде двумерного дерева ограничивает число и характер возможных вариантов решения возникающих проблем. При наличии такого ограничения невозможны решения, обеспечивающие развитие организации с учетом технических и социальных изменений, темпы которых все больше и больше ускоряются. </a:t>
            </a:r>
          </a:p>
          <a:p>
            <a:pPr algn="just"/>
            <a:r>
              <a:rPr lang="ru-RU" dirty="0" smtClean="0">
                <a:latin typeface="Times New Roman" panose="02020603050405020304" pitchFamily="18" charset="0"/>
                <a:cs typeface="Times New Roman" panose="02020603050405020304" pitchFamily="18" charset="0"/>
              </a:rPr>
              <a:t>Большинство институтов и предприятий США стремится к так называемому «устойчивому состоянию», при этом сила, с которой эти организации сопротивляются происходящим изменениям, оказывается пропорциональной степени потребности в них. Подобные организации не способны понять, что равновесие, которое может быть достигнуто в быстро меняющихся условиях, – это равновесие судна в неспокойном море. Существующая обстановка требует, чтобы организации были не только готовы к любым изменениям, но и способны им подвергаться. Другими словами, необходимо динамическое равновесие.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608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34" y="-122829"/>
            <a:ext cx="12287534"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Очевидно, что для достижения та-кого равновесия организация должна иметь достаточно гибкую структуру. (Заметим, что хотя гибкость не гарантирует приспособляемости, тем не менее она необходима для достижения последней.)</a:t>
            </a:r>
          </a:p>
          <a:p>
            <a:pPr algn="just"/>
            <a:r>
              <a:rPr lang="ru-RU" dirty="0" smtClean="0">
                <a:latin typeface="Times New Roman" panose="02020603050405020304" pitchFamily="18" charset="0"/>
                <a:cs typeface="Times New Roman" panose="02020603050405020304" pitchFamily="18" charset="0"/>
              </a:rPr>
              <a:t>Построение гибкой или обладающей какими-либо иными достоинствами организационной структуры является одной из задач так называемого «структурного зодчества». </a:t>
            </a:r>
          </a:p>
          <a:p>
            <a:pPr algn="just"/>
            <a:r>
              <a:rPr lang="ru-RU" dirty="0" smtClean="0">
                <a:latin typeface="Times New Roman" panose="02020603050405020304" pitchFamily="18" charset="0"/>
                <a:cs typeface="Times New Roman" panose="02020603050405020304" pitchFamily="18" charset="0"/>
              </a:rPr>
              <a:t>Любая организация представляет собой целеустремленную систему. В такой системе существует функциональное разделение труда между ее индивидами (или элементами), целеустремленность которых связана с вы-бором целей или желательных исходов и средств (линий поведения). Та или иная линия поведения предусматривает использование определенных ресурсов (входные величины) для производства товаров и предоставления услуг (выходные величины), которые для потребителя должны иметь большую ценность, чем используемые ресурсы. Потребляемые ресурсы включают рабочую силу, материалы, энергию, производственные мощности и денежные средства. Это в равной мере относится к государственным и частным организациям.</a:t>
            </a:r>
          </a:p>
          <a:p>
            <a:pPr algn="just"/>
            <a:r>
              <a:rPr lang="ru-RU" dirty="0" smtClean="0">
                <a:latin typeface="Times New Roman" panose="02020603050405020304" pitchFamily="18" charset="0"/>
                <a:cs typeface="Times New Roman" panose="02020603050405020304" pitchFamily="18" charset="0"/>
              </a:rPr>
              <a:t>Традиционно организационная структура охватывает два вида взаимоотношений: ответственность (кто за что отвечает) и подчинение (кто перед кем отчитывается). Организация с такой структурой может быть представлена в виде дерева, при этом обязанности изображаются прямоугольниками, относительное расположение которых показывает уровень полномочий, а линии, соединяющие эти прямоугольники, – распределение полномочий. Однако такое представление организационной структуры не со-держит никакой информации относительно того, ценой каких затрат и с помощью каких средств организации удалось добиться тех или иных результатов.</a:t>
            </a:r>
          </a:p>
          <a:p>
            <a:pPr algn="ctr"/>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сновные черты структуры организации</a:t>
            </a:r>
          </a:p>
          <a:p>
            <a:pPr algn="just"/>
            <a:r>
              <a:rPr lang="ru-RU" dirty="0" smtClean="0">
                <a:latin typeface="Times New Roman" panose="02020603050405020304" pitchFamily="18" charset="0"/>
                <a:cs typeface="Times New Roman" panose="02020603050405020304" pitchFamily="18" charset="0"/>
              </a:rPr>
              <a:t>Под структурой организации имеется в виду ее строение, то есть взаиморасположение и связь ее составных частей. В качестве таких частей выступают различные организационные подразделения, созданные для выполнения тех или иных функций. Структуру нередко называют «каркасом» или «скелетом» организации. Подобно тому, как скелет живого организма является некоторым </a:t>
            </a:r>
            <a:r>
              <a:rPr lang="ru-RU" dirty="0" err="1" smtClean="0">
                <a:latin typeface="Times New Roman" panose="02020603050405020304" pitchFamily="18" charset="0"/>
                <a:cs typeface="Times New Roman" panose="02020603050405020304" pitchFamily="18" charset="0"/>
              </a:rPr>
              <a:t>ито</a:t>
            </a:r>
            <a:r>
              <a:rPr lang="ru-RU" dirty="0" smtClean="0">
                <a:latin typeface="Times New Roman" panose="02020603050405020304" pitchFamily="18" charset="0"/>
                <a:cs typeface="Times New Roman" panose="02020603050405020304" pitchFamily="18" charset="0"/>
              </a:rPr>
              <a:t>-гом филогенеза и онтогенеза, так и строение какой-либо организации </a:t>
            </a:r>
            <a:r>
              <a:rPr lang="ru-RU" dirty="0" err="1" smtClean="0">
                <a:latin typeface="Times New Roman" panose="02020603050405020304" pitchFamily="18" charset="0"/>
                <a:cs typeface="Times New Roman" panose="02020603050405020304" pitchFamily="18" charset="0"/>
              </a:rPr>
              <a:t>обу</a:t>
            </a:r>
            <a:r>
              <a:rPr lang="ru-RU" dirty="0" smtClean="0">
                <a:latin typeface="Times New Roman" panose="02020603050405020304" pitchFamily="18" charset="0"/>
                <a:cs typeface="Times New Roman" panose="02020603050405020304" pitchFamily="18" charset="0"/>
              </a:rPr>
              <a:t>-словлено, с одной стороны, всем историческим опытом человеческих организаций данного вида, с другой стороны, спецификой возникновения и развития именно этой конкретной организации.</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6490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Структура организации обычно формируется исходя из принципов целесообразности в связи с целями и задачами организации. Эта структура подвержена соответствующим изменениям и зависит от многих факторов, которые будут рассмотрены ниже. В процессе жизнедеятельности организации нередко осуществляются те или иные структурные трансформации. Появляются новые подразделения, некоторые же исчезают совсем. Крупные отделы превращаются в несколько сравнительно небольших подразделений. Возникают новые субординационные и координационные взаимосвязи. Все это – отдельные явления процесса нормальной жизнедеятельности функционирующей организации.</a:t>
            </a:r>
          </a:p>
          <a:p>
            <a:pPr algn="just"/>
            <a:r>
              <a:rPr lang="ru-RU" dirty="0" smtClean="0">
                <a:latin typeface="Times New Roman" panose="02020603050405020304" pitchFamily="18" charset="0"/>
                <a:cs typeface="Times New Roman" panose="02020603050405020304" pitchFamily="18" charset="0"/>
              </a:rPr>
              <a:t>При всем многообразии человеческих организаций можно выделить некоторые основные черты, характеризующие их структуру.</a:t>
            </a:r>
          </a:p>
          <a:p>
            <a:pPr algn="just"/>
            <a:r>
              <a:rPr lang="ru-RU" b="1" dirty="0" smtClean="0">
                <a:latin typeface="Times New Roman" panose="02020603050405020304" pitchFamily="18" charset="0"/>
                <a:cs typeface="Times New Roman" panose="02020603050405020304" pitchFamily="18" charset="0"/>
              </a:rPr>
              <a:t>Разделение труда</a:t>
            </a:r>
          </a:p>
          <a:p>
            <a:pPr algn="just"/>
            <a:r>
              <a:rPr lang="ru-RU" dirty="0" smtClean="0">
                <a:latin typeface="Times New Roman" panose="02020603050405020304" pitchFamily="18" charset="0"/>
                <a:cs typeface="Times New Roman" panose="02020603050405020304" pitchFamily="18" charset="0"/>
              </a:rPr>
              <a:t>Дифференциация официальных ролей в организации подразумевает ту или иную специализацию функций, осуществляемых ее членами. В качестве одного из общих принципов управления необходимость такой специализации была высказана А. </a:t>
            </a:r>
            <a:r>
              <a:rPr lang="ru-RU" dirty="0" err="1" smtClean="0">
                <a:latin typeface="Times New Roman" panose="02020603050405020304" pitchFamily="18" charset="0"/>
                <a:cs typeface="Times New Roman" panose="02020603050405020304" pitchFamily="18" charset="0"/>
              </a:rPr>
              <a:t>Файолем</a:t>
            </a:r>
            <a:r>
              <a:rPr lang="ru-RU" dirty="0" smtClean="0">
                <a:latin typeface="Times New Roman" panose="02020603050405020304" pitchFamily="18" charset="0"/>
                <a:cs typeface="Times New Roman" panose="02020603050405020304" pitchFamily="18" charset="0"/>
              </a:rPr>
              <a:t> еще в 1910-е гг. Цель разделения труда, отмечал он, «производить больше и лучше при той же затрате усилий».</a:t>
            </a:r>
          </a:p>
          <a:p>
            <a:pPr algn="just"/>
            <a:r>
              <a:rPr lang="ru-RU" dirty="0" smtClean="0">
                <a:latin typeface="Times New Roman" panose="02020603050405020304" pitchFamily="18" charset="0"/>
                <a:cs typeface="Times New Roman" panose="02020603050405020304" pitchFamily="18" charset="0"/>
              </a:rPr>
              <a:t>Прежде всего подчеркнем, что специализация функций должна быть строго подчинена целям организации. При этом уровень специализации может быть различен. Например, на конвейере рабочий выполняет одну-единственную операцию, совершая в течение трудового дня множество одинаковых движении. В то же время директор предприятия занят осуществлением ряда функций, включающих в себя выбор целей организации, планирование, согласование действий отдельных подразделений, стимулирование труда подчиненных, контроль их деятельности и т. д. При всем разнообразии содержания административной деятельности имеется определенная специализация и в этой сфере. Так, сотрудники того или иного отдела заводоуправления выполняют возложенные только на них функции.</a:t>
            </a:r>
          </a:p>
          <a:p>
            <a:pPr algn="just"/>
            <a:r>
              <a:rPr lang="ru-RU" dirty="0" smtClean="0">
                <a:latin typeface="Times New Roman" panose="02020603050405020304" pitchFamily="18" charset="0"/>
                <a:cs typeface="Times New Roman" panose="02020603050405020304" pitchFamily="18" charset="0"/>
              </a:rPr>
              <a:t>Специализация позволяет успешнее использовать способности каждой личности и сокращать время профессиональной подготовки. Однако специализация порой приводит к тому, что эти способности могут использоваться крайне односторонним образом. Так, оборотной стороной </a:t>
            </a:r>
            <a:r>
              <a:rPr lang="ru-RU" dirty="0" err="1" smtClean="0">
                <a:latin typeface="Times New Roman" panose="02020603050405020304" pitchFamily="18" charset="0"/>
                <a:cs typeface="Times New Roman" panose="02020603050405020304" pitchFamily="18" charset="0"/>
              </a:rPr>
              <a:t>слиш</a:t>
            </a:r>
            <a:r>
              <a:rPr lang="ru-RU" dirty="0" smtClean="0">
                <a:latin typeface="Times New Roman" panose="02020603050405020304" pitchFamily="18" charset="0"/>
                <a:cs typeface="Times New Roman" panose="02020603050405020304" pitchFamily="18" charset="0"/>
              </a:rPr>
              <a:t>-ком узкой специализации (например на конвейере) является </a:t>
            </a:r>
            <a:r>
              <a:rPr lang="ru-RU" dirty="0" err="1" smtClean="0">
                <a:latin typeface="Times New Roman" panose="02020603050405020304" pitchFamily="18" charset="0"/>
                <a:cs typeface="Times New Roman" panose="02020603050405020304" pitchFamily="18" charset="0"/>
              </a:rPr>
              <a:t>монотония</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36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Высокий уровень специализации, увеличивая взаимозависимость членов организации, способствует возникновению проблемы координации от-дельных работ.</a:t>
            </a:r>
          </a:p>
          <a:p>
            <a:pPr algn="just"/>
            <a:r>
              <a:rPr lang="ru-RU" dirty="0" smtClean="0">
                <a:latin typeface="Times New Roman" panose="02020603050405020304" pitchFamily="18" charset="0"/>
                <a:cs typeface="Times New Roman" panose="02020603050405020304" pitchFamily="18" charset="0"/>
              </a:rPr>
              <a:t>Для большинства организаций характерна значительная степень специализации функций. В организациях, состоящих из нескольких человек (например в небольших кооперативах), узкая специализация просто невозможна. Конечно, уровень специализации функций в организации зависит не только от ее величины, но и от ряда других факторов.</a:t>
            </a:r>
            <a:endParaRPr lang="ru-RU" dirty="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Организационные подразделения</a:t>
            </a:r>
          </a:p>
          <a:p>
            <a:pPr algn="just"/>
            <a:r>
              <a:rPr lang="ru-RU" dirty="0" smtClean="0">
                <a:latin typeface="Times New Roman" panose="02020603050405020304" pitchFamily="18" charset="0"/>
                <a:cs typeface="Times New Roman" panose="02020603050405020304" pitchFamily="18" charset="0"/>
              </a:rPr>
              <a:t>Каждый член маленькой организации может выполнять ту или иную важную функцию. По мере увеличения численности организации уже не-сколько работников начинают выполнять те же самые или подобные обязанности. На этом этапе развития организации возникает необходимость объединить указанных лиц в специальные подразделения (группы, звенья, участки, секции, отделы, цехи). При этом важно избегать какой-либо неопределенности относительно того, какая именно работа должна быть сделана и кто должен ее выполнять. В противном случае такая неопределенность может приводить к внутриорганизационному конфликту. Рекомендуется осуществлять подразделение организаций, исходя из нескольких достаточно ясных критериев. Считается, что при этом неопределенности в той или иной степени всегда избежать невозможно, но необходимо пытаться ее минимизировать.</a:t>
            </a:r>
          </a:p>
          <a:p>
            <a:pPr algn="just"/>
            <a:r>
              <a:rPr lang="ru-RU" dirty="0" smtClean="0">
                <a:latin typeface="Times New Roman" panose="02020603050405020304" pitchFamily="18" charset="0"/>
                <a:cs typeface="Times New Roman" panose="02020603050405020304" pitchFamily="18" charset="0"/>
              </a:rPr>
              <a:t>В основе создания организационных подразделений может лежать осуществление одной и той же функции, важной для всей организации в целом. Например, на крупном индустриальном предприятии имеются отделы (цехи), занятые производством продукции, работой с кадрами, финансами, маркетингом и другими функциями. Еще одним важным факто-ром, который необходимо учитывать при создании организационных под-разделений, является экономичность деятельности подразделения, исходя из содержания его работы, численности, местоположения и других характеристик.</a:t>
            </a:r>
          </a:p>
          <a:p>
            <a:pPr algn="just"/>
            <a:r>
              <a:rPr lang="ru-RU" dirty="0" smtClean="0">
                <a:latin typeface="Times New Roman" panose="02020603050405020304" pitchFamily="18" charset="0"/>
                <a:cs typeface="Times New Roman" panose="02020603050405020304" pitchFamily="18" charset="0"/>
              </a:rPr>
              <a:t>Выделение различных секций и отделов порой практикуется в некоторых больших организациях с целью создания более управляемых под-разделений. Специализация организационных подразделений не исключает необходимости их интеграции в известной степени, что порождает проблему координации их действий. Чем больше организация, тем более </a:t>
            </a:r>
            <a:r>
              <a:rPr lang="ru-RU" dirty="0" err="1" smtClean="0">
                <a:latin typeface="Times New Roman" panose="02020603050405020304" pitchFamily="18" charset="0"/>
                <a:cs typeface="Times New Roman" panose="02020603050405020304" pitchFamily="18" charset="0"/>
              </a:rPr>
              <a:t>важ</a:t>
            </a:r>
            <a:r>
              <a:rPr lang="ru-RU" dirty="0" smtClean="0">
                <a:latin typeface="Times New Roman" panose="02020603050405020304" pitchFamily="18" charset="0"/>
                <a:cs typeface="Times New Roman" panose="02020603050405020304" pitchFamily="18" charset="0"/>
              </a:rPr>
              <a:t>-ной и сложной становится данная проблема.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807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Поскольку члены организации должны быть связаны единством целей, то им необходимо иметь постоянную информацию о содержании работы и достижениях своих коллег. Осуществление этого становится все труднее, так как по мере роста количества организационных подразделений усложняется и сеть коммуникаций между ними.</a:t>
            </a:r>
          </a:p>
          <a:p>
            <a:pPr algn="just"/>
            <a:r>
              <a:rPr lang="ru-RU" b="1" dirty="0" smtClean="0">
                <a:latin typeface="Times New Roman" panose="02020603050405020304" pitchFamily="18" charset="0"/>
                <a:cs typeface="Times New Roman" panose="02020603050405020304" pitchFamily="18" charset="0"/>
              </a:rPr>
              <a:t>Управленческая субординация</a:t>
            </a:r>
          </a:p>
          <a:p>
            <a:pPr algn="just"/>
            <a:r>
              <a:rPr lang="ru-RU" dirty="0" smtClean="0">
                <a:latin typeface="Times New Roman" panose="02020603050405020304" pitchFamily="18" charset="0"/>
                <a:cs typeface="Times New Roman" panose="02020603050405020304" pitchFamily="18" charset="0"/>
              </a:rPr>
              <a:t>Небольшая организация (на уровне малой группы) имеет одного руководителя, часто с успехом выполняющего свои обязанности. При увеличении численности организации и расширении ее функций возникает необходимость в некотором количестве руководителей, стоящих во главе различных подразделений. При этом устанавливается определенная субординация, то есть система служебного подчинения одних руководите-лей, вместе с их подразделениями, другим руководителям, занимающим более высокую ступень на иерархической лестнице. Обычно не рекомендуется (за исключением чрезвычайных случаев) при отдаче распоряжений в нарушение служебной субординации «перепрыгивать» через ступени структуры и отдавать приказы «через голову» непосредственного руководителя. Это может приводить и к противоречивости указаний, и к подрыву авторитета непосредственного руководителя.</a:t>
            </a:r>
          </a:p>
          <a:p>
            <a:pPr algn="just"/>
            <a:r>
              <a:rPr lang="ru-RU" dirty="0" smtClean="0">
                <a:latin typeface="Times New Roman" panose="02020603050405020304" pitchFamily="18" charset="0"/>
                <a:cs typeface="Times New Roman" panose="02020603050405020304" pitchFamily="18" charset="0"/>
              </a:rPr>
              <a:t>Длина иерархической лестницы бывает различной в разных организациях. В некоторых случаях только один-два уровня отделяют главу организации от тех, кто находится на низшей организационной ступени. В других же организациях между самой верхней и низшей ступенями насчитывается не менее десятка управленческих уровней.</a:t>
            </a:r>
          </a:p>
          <a:p>
            <a:pPr algn="just"/>
            <a:r>
              <a:rPr lang="ru-RU" dirty="0" smtClean="0">
                <a:latin typeface="Times New Roman" panose="02020603050405020304" pitchFamily="18" charset="0"/>
                <a:cs typeface="Times New Roman" panose="02020603050405020304" pitchFamily="18" charset="0"/>
              </a:rPr>
              <a:t>В специальной литературе широко распространено мнение, что более желательна короткая иерархическая лестница. В противном случае будут возникать проблемы, связанные с отдаленностью руководителей высшего уровня от рядовых членов организации.</a:t>
            </a:r>
          </a:p>
          <a:p>
            <a:pPr algn="just"/>
            <a:r>
              <a:rPr lang="ru-RU" dirty="0" smtClean="0">
                <a:latin typeface="Times New Roman" panose="02020603050405020304" pitchFamily="18" charset="0"/>
                <a:cs typeface="Times New Roman" panose="02020603050405020304" pitchFamily="18" charset="0"/>
              </a:rPr>
              <a:t>В последнее время в американских деловых организациях проявляется тенденция к уменьшению длины иерархической лестницы. При этом возрастает роль горизонтальных отношений координации, которые становятся столь же важными, как и вертикальные отношения субординации. В конечном счете расширяются возможности принятия решений для членов организации. Многие значимые управленческие решения принимаются уже не на самом верху организации.</a:t>
            </a:r>
          </a:p>
        </p:txBody>
      </p:sp>
    </p:spTree>
    <p:extLst>
      <p:ext uri="{BB962C8B-B14F-4D97-AF65-F5344CB8AC3E}">
        <p14:creationId xmlns:p14="http://schemas.microsoft.com/office/powerpoint/2010/main" val="124800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Важно отметить, что при любой длине иерархической лестницы каждый из руководителей имеет полномочия принимать решения в пределах своей официальной ответственности. В идеале любой руководитель дол-жен передавать на вышестоящие управленческие уровни решение лишь тех вопросов, которые выходят за пределы его служебной компетенции.</a:t>
            </a:r>
          </a:p>
          <a:p>
            <a:pPr algn="just"/>
            <a:r>
              <a:rPr lang="ru-RU" b="1" dirty="0" smtClean="0">
                <a:latin typeface="Times New Roman" panose="02020603050405020304" pitchFamily="18" charset="0"/>
                <a:cs typeface="Times New Roman" panose="02020603050405020304" pitchFamily="18" charset="0"/>
              </a:rPr>
              <a:t>Объем контроля</a:t>
            </a:r>
          </a:p>
          <a:p>
            <a:pPr algn="just"/>
            <a:r>
              <a:rPr lang="ru-RU" dirty="0" smtClean="0">
                <a:latin typeface="Times New Roman" panose="02020603050405020304" pitchFamily="18" charset="0"/>
                <a:cs typeface="Times New Roman" panose="02020603050405020304" pitchFamily="18" charset="0"/>
              </a:rPr>
              <a:t>Здесь имеется в виду количество лиц, непосредственно подчиненных каждому руководителю того или иного ранга. В одних случаях это число невелико и соответственно объем контроля узок. Так формируется высокая (или пирамидальная) организационная структура, включающая в себя много управленческих уровней. Обычно очень высокими являются типичные бюрократические структуры. В других случаях, наоборот, каждый руководитель имеет гораздо большее число подчиненных. Объем контроля здесь оказывается более широким, и, в целом, это приводит к плоской организационной структуре. </a:t>
            </a:r>
          </a:p>
          <a:p>
            <a:pPr algn="just"/>
            <a:r>
              <a:rPr lang="ru-RU" b="1" dirty="0" smtClean="0">
                <a:latin typeface="Times New Roman" panose="02020603050405020304" pitchFamily="18" charset="0"/>
                <a:cs typeface="Times New Roman" panose="02020603050405020304" pitchFamily="18" charset="0"/>
              </a:rPr>
              <a:t>Высокая и плоская организационные структуры</a:t>
            </a:r>
          </a:p>
          <a:p>
            <a:pPr algn="just"/>
            <a:r>
              <a:rPr lang="ru-RU" dirty="0" smtClean="0">
                <a:latin typeface="Times New Roman" panose="02020603050405020304" pitchFamily="18" charset="0"/>
                <a:cs typeface="Times New Roman" panose="02020603050405020304" pitchFamily="18" charset="0"/>
              </a:rPr>
              <a:t>Число работников, находящихся в непосредственном подчинении одного руководителя, по-видимому, должно иметь определенные ограничения, чтобы не допустить его перегрузки. Некоторые из родоначальников классической теории организации пытались даже точно определить оптимальный объем контроля. Их общий вывод состоял в том, что это число должно колебаться от трех до шести.</a:t>
            </a:r>
          </a:p>
          <a:p>
            <a:pPr algn="just"/>
            <a:r>
              <a:rPr lang="ru-RU" dirty="0" smtClean="0">
                <a:latin typeface="Times New Roman" panose="02020603050405020304" pitchFamily="18" charset="0"/>
                <a:cs typeface="Times New Roman" panose="02020603050405020304" pitchFamily="18" charset="0"/>
              </a:rPr>
              <a:t>Современные специалисты по управлению возражают против того, что объем контроля должен быть ограничен такими жесткими рамками. Они считают, что объем контроля должен варьироваться в довольно широких пределах в зависимости от сложности выполняемых операций, степени компетентности подчиненных, их разбросанности в пространстве, уровня организации. Так, по данным исследований, на высших уровнях организации число подчиненных может колебаться от четырех до восьми, на более низких уровнях–от восьми до пятнадцати, а иногда и более [</a:t>
            </a:r>
            <a:r>
              <a:rPr lang="ru-RU" dirty="0" err="1" smtClean="0">
                <a:latin typeface="Times New Roman" panose="02020603050405020304" pitchFamily="18" charset="0"/>
                <a:cs typeface="Times New Roman" panose="02020603050405020304" pitchFamily="18" charset="0"/>
              </a:rPr>
              <a:t>Кунц</a:t>
            </a:r>
            <a:r>
              <a:rPr lang="ru-RU" dirty="0" smtClean="0">
                <a:latin typeface="Times New Roman" panose="02020603050405020304" pitchFamily="18" charset="0"/>
                <a:cs typeface="Times New Roman" panose="02020603050405020304" pitchFamily="18" charset="0"/>
              </a:rPr>
              <a:t>, О'Доннел,1981].</a:t>
            </a:r>
          </a:p>
          <a:p>
            <a:pPr algn="just"/>
            <a:r>
              <a:rPr lang="ru-RU" dirty="0" smtClean="0">
                <a:latin typeface="Times New Roman" panose="02020603050405020304" pitchFamily="18" charset="0"/>
                <a:cs typeface="Times New Roman" panose="02020603050405020304" pitchFamily="18" charset="0"/>
              </a:rPr>
              <a:t>В современном организационном анализе высокие структуры чаще всего рассматриваются негативным образом. Так, отмечается, что увели-</a:t>
            </a:r>
            <a:r>
              <a:rPr lang="ru-RU" dirty="0" err="1" smtClean="0">
                <a:latin typeface="Times New Roman" panose="02020603050405020304" pitchFamily="18" charset="0"/>
                <a:cs typeface="Times New Roman" panose="02020603050405020304" pitchFamily="18" charset="0"/>
              </a:rPr>
              <a:t>чение</a:t>
            </a:r>
            <a:r>
              <a:rPr lang="ru-RU" dirty="0" smtClean="0">
                <a:latin typeface="Times New Roman" panose="02020603050405020304" pitchFamily="18" charset="0"/>
                <a:cs typeface="Times New Roman" panose="02020603050405020304" pitchFamily="18" charset="0"/>
              </a:rPr>
              <a:t> управленческих уровней влечет за собой коммуникационные проблемы.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8743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 и та же информация может различным образом интерпретироваться на каждом управленческом уровне. Поэтому чем больше таких уровней в организации, тем больше вероятность искажений информации по мере ее прохождения к адресату коммуникации. Однако следует отметить, что преимущества и недостатки присущи как высокой, так и плоской структурам.</a:t>
            </a:r>
          </a:p>
          <a:p>
            <a:pPr algn="just"/>
            <a:r>
              <a:rPr lang="ru-RU" dirty="0" smtClean="0">
                <a:latin typeface="Times New Roman" panose="02020603050405020304" pitchFamily="18" charset="0"/>
                <a:cs typeface="Times New Roman" panose="02020603050405020304" pitchFamily="18" charset="0"/>
              </a:rPr>
              <a:t>Однако высокая структура имеет три уровня контроля, а плоская – только один. Высокая структура обладает определенным преимуществом обеспечения более тесного контроля деятельности подчиненных. Но тесный контроль еще не означает, что это всегда контроль лучший. Сам по себе характер плоской структуры подразумевает, что руководитель не может осуществлять тесный контроль за работой подчиненных. Поэтому он просто вынужден поручить (делегировать) им некоторую часть своих обязанностей. Таким образом, большой объем контроля способствует децентрализации. Конечно, это открывает возможности для индивидуальной инициативы и само-контроля. Многочисленные данные говорят о том, что самоконтроль является более эффективным, чем контроль сверху. В современных организациях самоконтроль выступает как важный резерв повышения производительности и качества труда, непременное условие соблюдения трудовой дисциплины.</a:t>
            </a:r>
          </a:p>
          <a:p>
            <a:pPr algn="just"/>
            <a:r>
              <a:rPr lang="ru-RU" b="1" dirty="0" smtClean="0">
                <a:latin typeface="Times New Roman" panose="02020603050405020304" pitchFamily="18" charset="0"/>
                <a:cs typeface="Times New Roman" panose="02020603050405020304" pitchFamily="18" charset="0"/>
              </a:rPr>
              <a:t>Централизация</a:t>
            </a:r>
          </a:p>
          <a:p>
            <a:pPr algn="just"/>
            <a:r>
              <a:rPr lang="ru-RU" dirty="0" smtClean="0">
                <a:latin typeface="Times New Roman" panose="02020603050405020304" pitchFamily="18" charset="0"/>
                <a:cs typeface="Times New Roman" panose="02020603050405020304" pitchFamily="18" charset="0"/>
              </a:rPr>
              <a:t>Под централизацией понимается степень, в которой принятие решений концентрируется в единственном (наивысшем) пункте организации. В некоторых организациях решения принимаются на высших иерархических уровнях небольшим числом «ключевых» лиц. Такие организации являются централизованными. В других организациях участие в принятии решений охватывает довольно широкий круг лиц, так что даже работники, стоящие на низших ступенях иерархической лестницы, могут внести свой вклад в этот процесс. Подобные организации называются децентрализованными.</a:t>
            </a:r>
          </a:p>
          <a:p>
            <a:pPr algn="just"/>
            <a:r>
              <a:rPr lang="ru-RU" dirty="0" smtClean="0">
                <a:latin typeface="Times New Roman" panose="02020603050405020304" pitchFamily="18" charset="0"/>
                <a:cs typeface="Times New Roman" panose="02020603050405020304" pitchFamily="18" charset="0"/>
              </a:rPr>
              <a:t>На уровень централизации могут влиять многие факторы. Так, один из крупнейших современных специалистов в области социологии организаций Э. </a:t>
            </a:r>
            <a:r>
              <a:rPr lang="ru-RU" dirty="0" err="1" smtClean="0">
                <a:latin typeface="Times New Roman" panose="02020603050405020304" pitchFamily="18" charset="0"/>
                <a:cs typeface="Times New Roman" panose="02020603050405020304" pitchFamily="18" charset="0"/>
              </a:rPr>
              <a:t>Этциони</a:t>
            </a:r>
            <a:r>
              <a:rPr lang="ru-RU" dirty="0" smtClean="0">
                <a:latin typeface="Times New Roman" panose="02020603050405020304" pitchFamily="18" charset="0"/>
                <a:cs typeface="Times New Roman" panose="02020603050405020304" pitchFamily="18" charset="0"/>
              </a:rPr>
              <a:t> в качестве таких факторов отмечает культурные нормы (централизация более «приемлема» для немца, нежели англичанина), образовательный уровень руководителей подразделений (чем выше этот уро-</a:t>
            </a:r>
            <a:r>
              <a:rPr lang="ru-RU" dirty="0" err="1" smtClean="0">
                <a:latin typeface="Times New Roman" panose="02020603050405020304" pitchFamily="18" charset="0"/>
                <a:cs typeface="Times New Roman" panose="02020603050405020304" pitchFamily="18" charset="0"/>
              </a:rPr>
              <a:t>вень</a:t>
            </a:r>
            <a:r>
              <a:rPr lang="ru-RU" dirty="0" smtClean="0">
                <a:latin typeface="Times New Roman" panose="02020603050405020304" pitchFamily="18" charset="0"/>
                <a:cs typeface="Times New Roman" panose="02020603050405020304" pitchFamily="18" charset="0"/>
              </a:rPr>
              <a:t>, тем большую децентрализацию организация может допустить), особенности личности руководителя высшего звена.</a:t>
            </a:r>
          </a:p>
        </p:txBody>
      </p:sp>
    </p:spTree>
    <p:extLst>
      <p:ext uri="{BB962C8B-B14F-4D97-AF65-F5344CB8AC3E}">
        <p14:creationId xmlns:p14="http://schemas.microsoft.com/office/powerpoint/2010/main" val="1487549292"/>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31</TotalTime>
  <Words>3257</Words>
  <Application>Microsoft Office PowerPoint</Application>
  <PresentationFormat>Широкоэкранный</PresentationFormat>
  <Paragraphs>64</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Calibri</vt:lpstr>
      <vt:lpstr>Calibri Light</vt:lpstr>
      <vt:lpstr>Times New Roman</vt:lpstr>
      <vt:lpstr>Ретро</vt:lpstr>
      <vt:lpstr>ОГРАНИЧЕНИЯ И ТРЕБОВАНИЯ К ОРГАНИЗАЦИОННОЙ СТРУКТУРЕ.   ОСНОВНЫЕ ЧЕРТЫ СТРУКТУРЫ ОРГАНИЗАЦИИ.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ОГРАНИЧЕНИЯ И ТРЕБОВАНИЯ К ОРГАНИЗАЦИОННОЙ. СТРУКТУРЕОСНОВНЫЕ ЧЕРТЫ СТРУКТУРЫ ОРГАНИЗАЦИИ</dc:title>
  <dc:creator>usewr</dc:creator>
  <cp:lastModifiedBy>usewr</cp:lastModifiedBy>
  <cp:revision>4</cp:revision>
  <dcterms:created xsi:type="dcterms:W3CDTF">2020-11-04T01:52:29Z</dcterms:created>
  <dcterms:modified xsi:type="dcterms:W3CDTF">2020-11-04T02:23:52Z</dcterms:modified>
</cp:coreProperties>
</file>